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7" r:id="rId2"/>
    <p:sldMasterId id="2147483679" r:id="rId3"/>
  </p:sldMasterIdLst>
  <p:sldIdLst>
    <p:sldId id="313" r:id="rId4"/>
    <p:sldId id="271" r:id="rId5"/>
    <p:sldId id="272" r:id="rId6"/>
    <p:sldId id="297" r:id="rId7"/>
    <p:sldId id="273" r:id="rId8"/>
    <p:sldId id="302" r:id="rId9"/>
    <p:sldId id="275" r:id="rId10"/>
    <p:sldId id="276" r:id="rId11"/>
    <p:sldId id="277" r:id="rId12"/>
    <p:sldId id="303" r:id="rId13"/>
    <p:sldId id="278" r:id="rId14"/>
    <p:sldId id="279" r:id="rId15"/>
    <p:sldId id="311" r:id="rId16"/>
    <p:sldId id="306" r:id="rId17"/>
    <p:sldId id="280" r:id="rId18"/>
    <p:sldId id="281" r:id="rId19"/>
    <p:sldId id="299" r:id="rId20"/>
    <p:sldId id="300" r:id="rId21"/>
    <p:sldId id="301" r:id="rId22"/>
    <p:sldId id="312" r:id="rId23"/>
    <p:sldId id="298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99" autoAdjust="0"/>
    <p:restoredTop sz="91473" autoAdjust="0"/>
  </p:normalViewPr>
  <p:slideViewPr>
    <p:cSldViewPr>
      <p:cViewPr varScale="1">
        <p:scale>
          <a:sx n="68" d="100"/>
          <a:sy n="6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9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9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60E6408-933A-45A5-86F3-3FCBAEF0E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CA75-811F-4BAF-BFCF-82EE58B9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512F-19CB-4733-A12E-07AF901B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444A1E-BBE8-4159-BDCD-1B7AA2753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49DB-F6A3-4CA0-8D9A-E1D1558A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13B6-B285-4CAD-934D-6B722E04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A905-C67D-454E-AF79-E0A2D565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4444-0B4C-485C-83CF-09D634157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55A01-7AA9-45CF-9F7F-A666CC73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3E39-F377-430C-80EB-3B0E2EC29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C99-7A93-4F32-84BA-3DC99716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4B17-472C-4019-8D53-AD893565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D211-0A9B-45D6-AC81-C770D721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D1AA-9A0D-49B5-A7BF-0821BFEB8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FB61-AC9D-42CD-BF35-1925B6ED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D7E0DAD-B2DE-4B23-B43B-05F2CCDF7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6680-36B5-48D3-B520-0DE31F9E8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E937CC6-2379-46A2-8243-7BB6E053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EAB5-DCBF-4C0B-B594-167F672D1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34F-E7BF-4A80-8AAF-863F0B4A6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8AE4-6C87-46CF-BB5D-D16A7F8E3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CCC1-7F6B-4E29-A83F-CC9799DA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87775-6468-4822-AA7B-B9BA9FB9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6529-A1E5-44FB-BBDA-B554102FB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8A59-5405-4BD2-A03B-691EDA73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8486-F470-4772-A5DD-5358CC8D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D510-BEB3-4100-B61A-7091630B2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E46B-D68A-41DB-AE58-8E8541606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4D13-48C6-49C4-9E7C-952877DC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85C33-FC29-4076-827A-2E21AB1E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C438-F300-45F9-85C8-09074A781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C2A4-1FF8-462C-AD02-083636049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56F6-436C-4AAD-BC1B-A2AF30D15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18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8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2EB431AB-83CD-4085-A733-E0C40C84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9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69646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D6F08E6-53DA-4D45-A8BC-0109BD689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37" r:id="rId2"/>
    <p:sldLayoutId id="2147484054" r:id="rId3"/>
    <p:sldLayoutId id="2147484038" r:id="rId4"/>
    <p:sldLayoutId id="2147484039" r:id="rId5"/>
    <p:sldLayoutId id="2147484040" r:id="rId6"/>
    <p:sldLayoutId id="2147484041" r:id="rId7"/>
    <p:sldLayoutId id="2147484055" r:id="rId8"/>
    <p:sldLayoutId id="2147484056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ED71950-C9AE-487A-A25C-6BB8DD2D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4" r:id="rId2"/>
    <p:sldLayoutId id="2147484058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9" r:id="rId9"/>
    <p:sldLayoutId id="2147484050" r:id="rId10"/>
    <p:sldLayoutId id="21474840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763000" cy="6324600"/>
          </a:xfrm>
        </p:spPr>
        <p:txBody>
          <a:bodyPr/>
          <a:lstStyle/>
          <a:p>
            <a:pPr eaLnBrk="1" hangingPunct="1"/>
            <a:r>
              <a:rPr sz="2800" smtClean="0">
                <a:solidFill>
                  <a:schemeClr val="tx1"/>
                </a:solidFill>
                <a:latin typeface="Times New Roman" pitchFamily="18" charset="0"/>
              </a:rPr>
              <a:t>Peter John </a:t>
            </a:r>
            <a:br>
              <a:rPr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800" smtClean="0">
                <a:solidFill>
                  <a:schemeClr val="tx1"/>
                </a:solidFill>
                <a:latin typeface="Times New Roman" pitchFamily="18" charset="0"/>
              </a:rPr>
              <a:t>M.Phil, PhD</a:t>
            </a:r>
            <a:br>
              <a:rPr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8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32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400" smtClean="0">
                <a:solidFill>
                  <a:schemeClr val="tx1"/>
                </a:solidFill>
                <a:latin typeface="Times New Roman" pitchFamily="18" charset="0"/>
              </a:rPr>
              <a:t>Atta-ur-Rahman School of Applied Biosciences (ASAB)</a:t>
            </a:r>
            <a:br>
              <a:rPr sz="24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400" smtClean="0">
                <a:solidFill>
                  <a:schemeClr val="tx1"/>
                </a:solidFill>
                <a:latin typeface="Times New Roman" pitchFamily="18" charset="0"/>
              </a:rPr>
              <a:t>National University of Sciences &amp; Technology (NUST)</a:t>
            </a:r>
            <a:r>
              <a:rPr sz="2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sz="2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Sigma Factor-DNA Contact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44989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Sigma Factor-Cascade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►"/>
            </a:pPr>
            <a:r>
              <a:rPr lang="en-US" smtClean="0"/>
              <a:t>Cascade of sigma factor is created when one sigma factor is required to transcribe the gene coding for the next sigma factor</a:t>
            </a:r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Char char="►"/>
            </a:pPr>
            <a:r>
              <a:rPr lang="en-US" smtClean="0"/>
              <a:t>Transcription of SPO1 phage is controlled by successive substitution of 2 sigma factor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SPO1 Sigma Factor-Cascade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SPO1 early gene encoded by host holoenzyme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Early gene 28 code a sigma factor that displace host sigma factor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Middle gp28-core enzyme, transcribe phage middle gene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Middle genes 33 &amp; 34 code for protein that displace gp28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Late gp33-gp34-core enzyme transcribe late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SPO1 Sigma Factor-Cascade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0780" t="792" r="8113" b="52466"/>
          <a:stretch>
            <a:fillRect/>
          </a:stretch>
        </p:blipFill>
        <p:spPr>
          <a:xfrm>
            <a:off x="1752600" y="990600"/>
            <a:ext cx="55626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SPO1 Sigma Factor-Cascade</a:t>
            </a:r>
          </a:p>
        </p:txBody>
      </p:sp>
      <p:sp>
        <p:nvSpPr>
          <p:cNvPr id="25603" name="Text Box 4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effectLst/>
              </a:rPr>
              <a:t>Early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193925" y="2049463"/>
            <a:ext cx="72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>
                <a:latin typeface="Symbol" pitchFamily="18" charset="2"/>
              </a:rPr>
              <a:t>s</a:t>
            </a:r>
            <a:r>
              <a:rPr lang="en-US" altLang="en-US" sz="3200" baseline="30000">
                <a:latin typeface="Arial" charset="0"/>
              </a:rPr>
              <a:t>70</a:t>
            </a:r>
            <a:endParaRPr lang="en-US" altLang="en-US" sz="3200">
              <a:latin typeface="Symbol" pitchFamily="18" charset="2"/>
            </a:endParaRPr>
          </a:p>
        </p:txBody>
      </p:sp>
      <p:sp>
        <p:nvSpPr>
          <p:cNvPr id="25605" name="Arc 6"/>
          <p:cNvSpPr>
            <a:spLocks/>
          </p:cNvSpPr>
          <p:nvPr/>
        </p:nvSpPr>
        <p:spPr bwMode="auto">
          <a:xfrm>
            <a:off x="2955925" y="22860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362200" y="2895600"/>
            <a:ext cx="1600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362200" y="3048000"/>
            <a:ext cx="1600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rc 9"/>
          <p:cNvSpPr>
            <a:spLocks/>
          </p:cNvSpPr>
          <p:nvPr/>
        </p:nvSpPr>
        <p:spPr bwMode="auto">
          <a:xfrm rot="5400000" flipV="1">
            <a:off x="3451225" y="31623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098925" y="3268663"/>
            <a:ext cx="72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FFFF"/>
                </a:solidFill>
                <a:latin typeface="Symbol" pitchFamily="18" charset="2"/>
              </a:rPr>
              <a:t>s</a:t>
            </a:r>
            <a:r>
              <a:rPr lang="en-US" altLang="en-US" sz="3200" baseline="30000">
                <a:solidFill>
                  <a:srgbClr val="00FFFF"/>
                </a:solidFill>
                <a:latin typeface="Arial" charset="0"/>
              </a:rPr>
              <a:t>28</a:t>
            </a:r>
            <a:endParaRPr lang="en-US" altLang="en-US" sz="3200">
              <a:solidFill>
                <a:srgbClr val="00FFFF"/>
              </a:solidFill>
              <a:latin typeface="Symbol" pitchFamily="18" charset="2"/>
            </a:endParaRPr>
          </a:p>
        </p:txBody>
      </p:sp>
      <p:sp>
        <p:nvSpPr>
          <p:cNvPr id="25610" name="Arc 11"/>
          <p:cNvSpPr>
            <a:spLocks/>
          </p:cNvSpPr>
          <p:nvPr/>
        </p:nvSpPr>
        <p:spPr bwMode="auto">
          <a:xfrm>
            <a:off x="4784725" y="35052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438400" y="4114800"/>
            <a:ext cx="123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9900"/>
                </a:solidFill>
                <a:latin typeface="Arial" charset="0"/>
              </a:rPr>
              <a:t>middle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4267200" y="4114800"/>
            <a:ext cx="1600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4267200" y="4267200"/>
            <a:ext cx="1600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6003925" y="4487863"/>
            <a:ext cx="1093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9900"/>
                </a:solidFill>
                <a:latin typeface="Symbol" pitchFamily="18" charset="2"/>
              </a:rPr>
              <a:t>s</a:t>
            </a:r>
            <a:r>
              <a:rPr lang="en-US" altLang="en-US" sz="3200" baseline="30000">
                <a:solidFill>
                  <a:srgbClr val="FF9900"/>
                </a:solidFill>
                <a:latin typeface="Arial" charset="0"/>
              </a:rPr>
              <a:t>33,34</a:t>
            </a:r>
            <a:endParaRPr lang="en-US" altLang="en-US" sz="3200">
              <a:solidFill>
                <a:srgbClr val="FF9900"/>
              </a:solidFill>
              <a:latin typeface="Symbol" pitchFamily="18" charset="2"/>
            </a:endParaRPr>
          </a:p>
        </p:txBody>
      </p:sp>
      <p:sp>
        <p:nvSpPr>
          <p:cNvPr id="25615" name="Arc 16"/>
          <p:cNvSpPr>
            <a:spLocks/>
          </p:cNvSpPr>
          <p:nvPr/>
        </p:nvSpPr>
        <p:spPr bwMode="auto">
          <a:xfrm>
            <a:off x="7086600" y="480060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6477000" y="5334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6484938" y="5486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4651375" y="50546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Bact RNA Pol Terminator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Two types of features found in bacterial terminators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(i) The responsibility for termination lies with the seq already transcribed by RNA polymerase, so it relies on template/product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(ii) Many termination require a hair pin to form in the secondary, so termination depends on the RNA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Two Types of Terminator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371600"/>
            <a:ext cx="8540750" cy="5181600"/>
          </a:xfrm>
        </p:spPr>
        <p:txBody>
          <a:bodyPr/>
          <a:lstStyle/>
          <a:p>
            <a:pPr eaLnBrk="1" hangingPunct="1">
              <a:buFont typeface="Arial" charset="0"/>
              <a:buChar char="►"/>
            </a:pPr>
            <a:endParaRPr lang="en-US" smtClean="0">
              <a:solidFill>
                <a:schemeClr val="tx2"/>
              </a:solidFill>
            </a:endParaRPr>
          </a:p>
          <a:p>
            <a:pPr algn="just" eaLnBrk="1" hangingPunct="1">
              <a:buFont typeface="Arial" charset="0"/>
              <a:buChar char="►"/>
            </a:pPr>
            <a:r>
              <a:rPr lang="en-US" smtClean="0">
                <a:solidFill>
                  <a:schemeClr val="tx2"/>
                </a:solidFill>
              </a:rPr>
              <a:t>Intrinsic:</a:t>
            </a:r>
            <a:r>
              <a:rPr lang="en-US" smtClean="0"/>
              <a:t> Core enzyme can terminate at certain sites in the absence of any other factor. This include palindromic seq that form hair pin (7-20bp)</a:t>
            </a:r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Char char="►"/>
            </a:pPr>
            <a:r>
              <a:rPr lang="en-US" smtClean="0">
                <a:solidFill>
                  <a:schemeClr val="tx2"/>
                </a:solidFill>
              </a:rPr>
              <a:t>Rho-depended:</a:t>
            </a:r>
            <a:r>
              <a:rPr lang="en-US" smtClean="0"/>
              <a:t> Rho factor binds to RNA at rut site (C rich &amp; G poor) tranaslocate along this until reaches RNA-DNA hybrid to separate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Rho-depended rut site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01875"/>
            <a:ext cx="9144000" cy="348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Rho-depended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888" y="1600200"/>
            <a:ext cx="8150225" cy="44989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Rho-depended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8458200" cy="48768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DNA Supercoiling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►"/>
            </a:pPr>
            <a:r>
              <a:rPr lang="en-US" smtClean="0"/>
              <a:t>Efficiency of some promoters is influenced by the degree of Supercoiling</a:t>
            </a:r>
          </a:p>
          <a:p>
            <a:pPr algn="just" eaLnBrk="1" hangingPunct="1">
              <a:buFont typeface="Arial" charset="0"/>
              <a:buChar char="►"/>
            </a:pPr>
            <a:r>
              <a:rPr lang="en-US" smtClean="0"/>
              <a:t> </a:t>
            </a:r>
            <a:r>
              <a:rPr lang="en-US" b="1" smtClean="0"/>
              <a:t>Twin Model of Transcription</a:t>
            </a:r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►"/>
            </a:pPr>
            <a:r>
              <a:rPr lang="en-US" smtClean="0"/>
              <a:t>Transcription complex rotate around the DNA</a:t>
            </a:r>
          </a:p>
          <a:p>
            <a:pPr eaLnBrk="1" hangingPunct="1">
              <a:buFont typeface="Arial" charset="0"/>
              <a:buChar char="►"/>
            </a:pPr>
            <a:endParaRPr lang="en-US" smtClean="0"/>
          </a:p>
          <a:p>
            <a:pPr eaLnBrk="1" hangingPunct="1">
              <a:buFont typeface="Arial" charset="0"/>
              <a:buChar char="►"/>
            </a:pPr>
            <a:r>
              <a:rPr lang="en-US" smtClean="0"/>
              <a:t>DNA itself rotate around complex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►"/>
            </a:pP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Intrinsic Terminator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►"/>
            </a:pPr>
            <a:r>
              <a:rPr lang="en-US" smtClean="0"/>
              <a:t>Intrinsic terminators include palindromic regions that form hairpins varying in length from 7-20 bp.</a:t>
            </a:r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Char char="►"/>
            </a:pPr>
            <a:r>
              <a:rPr lang="en-US" smtClean="0"/>
              <a:t>The stem loop structure includes a G-C rich region and is followed by a run of U residues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Intrinsic Terminator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8839200" cy="5029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pPr algn="ctr" eaLnBrk="1" hangingPunct="1"/>
            <a:endParaRPr lang="en-GB" smtClean="0"/>
          </a:p>
          <a:p>
            <a:pPr algn="ctr" eaLnBrk="1" hangingPunct="1"/>
            <a:endParaRPr lang="en-GB" smtClean="0"/>
          </a:p>
          <a:p>
            <a:pPr algn="ctr" eaLnBrk="1" hangingPunct="1"/>
            <a:endParaRPr lang="en-GB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GB" sz="5400" smtClean="0"/>
              <a:t>Promoters &amp; Enhancers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Promoters &amp; Enhancers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</a:rPr>
              <a:t>Transcription Factor:</a:t>
            </a:r>
            <a:r>
              <a:rPr lang="en-US" smtClean="0">
                <a:solidFill>
                  <a:srgbClr val="0070C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Any protein that is needed for the initiation of transcription.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TF may recognize other factors, proteins &amp; RNA polymerase to incorporate into initiation complex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70C0"/>
                </a:solidFill>
              </a:rPr>
              <a:t>Eukaryotic Transcription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5029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/>
              <a:t>Promoter is the region containing all these sites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Initiation of eukaryotic transcription involves a large number of factors that binds to a variety of cis-acting elements.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In eukaryotes TFs recognize the promoter seq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70C0"/>
                </a:solidFill>
              </a:rPr>
              <a:t>Prokaryotic Transcription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In bacteria RNA polymerase recognize the promoter seq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The bacterial promoter is the binding site for RNA polymerase, which is in the immediate vicinity of start point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70C0"/>
                </a:solidFill>
              </a:rPr>
              <a:t>RNA Polyemerases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</a:pPr>
            <a:endParaRPr lang="en-US" smtClean="0"/>
          </a:p>
          <a:p>
            <a:pPr algn="just" eaLnBrk="1" hangingPunct="1">
              <a:lnSpc>
                <a:spcPct val="200000"/>
              </a:lnSpc>
            </a:pPr>
            <a:r>
              <a:rPr lang="en-US" smtClean="0"/>
              <a:t>RNA Polymerase I transcribe rRNA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smtClean="0"/>
              <a:t>RNA Polymerase II transcribe mRNA</a:t>
            </a:r>
          </a:p>
          <a:p>
            <a:pPr algn="just" eaLnBrk="1" hangingPunct="1">
              <a:lnSpc>
                <a:spcPct val="200000"/>
              </a:lnSpc>
            </a:pPr>
            <a:r>
              <a:rPr lang="en-US" smtClean="0"/>
              <a:t>RNA Polymerase III transcribe tRNA &amp; small RNAs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Basal Transcription Apparatus 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endParaRPr lang="en-US" smtClean="0"/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TFs for RNA Pol II form a complex called Basal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n-US" smtClean="0"/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Basal + RNA Pol II is called basal Transcription Complex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70C0"/>
                </a:solidFill>
              </a:rPr>
              <a:t>Enhancers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2057400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/>
              <a:t>A sequence that stimulate initiation but  are located considerable distance from start point.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Protein bound at enhancer seq interact with proteins bound at promoter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DNA Supercoiling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As RNA Pol push forward along the DNA it generate +ve supercoil (DNA gyrase is involved in this step)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RNA Pol generate/leave negative supercoil behind it (Topoisomerase is involved in this)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►"/>
            </a:pPr>
            <a:r>
              <a:rPr lang="en-US" smtClean="0"/>
              <a:t>Transcription have a significant effect on the local structure of DNA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Eukaryotic RNA Pol Sub Units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mtClean="0"/>
              <a:t>Three RNA polymerases have different locations in the nucleus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RNA Pol I most predominate in the nucleolus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RNA Pol II is major enzyme in the nucleoplasm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RNA Pol III minor enzyme in nucleoplasm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Eukaryotic RNA Pol Sub Units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mtClean="0"/>
              <a:t>All eukaryotic RNA Polymerases have size of &gt;500 KDa &amp; have 12 subunits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The largest subunit in RNA Pol II is carboxy terminal Domain (CTD) which consist of multiple repeats of consensus sequence of seven amino acids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There are ~26 repeats in yeast &amp; ~50 repeats in mammals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mtClean="0"/>
              <a:t>CTD is involved in initiation reaction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r>
              <a:rPr lang="en-US" sz="4000" b="1" smtClean="0"/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DNA Supercoiling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00200"/>
            <a:ext cx="7315200" cy="449897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Sigma Factor Substitution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Char char="►"/>
            </a:pPr>
            <a:r>
              <a:rPr lang="en-US" smtClean="0"/>
              <a:t>There are more than one type of sigma factors, each specific for different type of promoter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algn="just" eaLnBrk="1" hangingPunct="1">
              <a:lnSpc>
                <a:spcPct val="90000"/>
              </a:lnSpc>
              <a:buFont typeface="Arial" charset="0"/>
              <a:buChar char="►"/>
            </a:pPr>
            <a:r>
              <a:rPr lang="en-US" smtClean="0"/>
              <a:t>Substitution of one sigma factor changes the choice of promoters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►"/>
            </a:pPr>
            <a:r>
              <a:rPr lang="en-US" smtClean="0"/>
              <a:t>Consensus seq for each set of promoter are different from one another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►"/>
            </a:pPr>
            <a:r>
              <a:rPr lang="en-US" smtClean="0"/>
              <a:t>Substitution of sigma factor can turn off transcription of one set of gene &amp; turn on other genes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►"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Sigma Factors under different cond.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Sigma Factor-DNA Contact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►"/>
            </a:pPr>
            <a:r>
              <a:rPr lang="en-US" smtClean="0"/>
              <a:t>Sigma factor make critical contact with promoter seq in the vicinity of -35 &amp; -10</a:t>
            </a:r>
          </a:p>
          <a:p>
            <a:pPr algn="just" eaLnBrk="1" hangingPunct="1">
              <a:buFont typeface="Arial" charset="0"/>
              <a:buChar char="►"/>
            </a:pPr>
            <a:endParaRPr lang="en-US" smtClean="0"/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Char char="►"/>
            </a:pPr>
            <a:r>
              <a:rPr lang="en-US" smtClean="0"/>
              <a:t>Several bacterial sigma factors have conserved regions which fold into 3 independent domains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Sigma Factor-Three Domains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</a:pPr>
            <a:r>
              <a:rPr lang="en-US" smtClean="0"/>
              <a:t>Contact RNA Polymerase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►"/>
            </a:pPr>
            <a:r>
              <a:rPr lang="en-US" smtClean="0"/>
              <a:t>Required for melting the DNA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Char char="►"/>
            </a:pPr>
            <a:r>
              <a:rPr lang="en-US" smtClean="0"/>
              <a:t>Contact -10 &amp; -35 promoter seq</a:t>
            </a:r>
          </a:p>
          <a:p>
            <a:pPr eaLnBrk="1" hangingPunct="1">
              <a:buFont typeface="Arial" charset="0"/>
              <a:buChar char="►"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Sigma Factor-DNA Contact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►"/>
            </a:pPr>
            <a:r>
              <a:rPr lang="en-US" smtClean="0"/>
              <a:t>If N terminal of sigma 70 is removed it can bind to DNA</a:t>
            </a:r>
          </a:p>
          <a:p>
            <a:pPr algn="just"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Char char="►"/>
            </a:pPr>
            <a:r>
              <a:rPr lang="en-US" smtClean="0"/>
              <a:t>N-terminal block the DNA binding region to bind to DNA but when sigma factor binds to core polymerase, N-terminal swing and allow this region to bind to DNA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8719</TotalTime>
  <Words>775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Times New Roman</vt:lpstr>
      <vt:lpstr>Arial</vt:lpstr>
      <vt:lpstr>Tahoma</vt:lpstr>
      <vt:lpstr>Wingdings</vt:lpstr>
      <vt:lpstr>Calibri</vt:lpstr>
      <vt:lpstr>Franklin Gothic Book</vt:lpstr>
      <vt:lpstr>Perpetua</vt:lpstr>
      <vt:lpstr>Wingdings 2</vt:lpstr>
      <vt:lpstr>Constantia</vt:lpstr>
      <vt:lpstr>Symbol</vt:lpstr>
      <vt:lpstr>Compass</vt:lpstr>
      <vt:lpstr>Equity</vt:lpstr>
      <vt:lpstr>Flow</vt:lpstr>
      <vt:lpstr>Peter John  M.Phil, PhD   Atta-ur-Rahman School of Applied Biosciences (ASAB) National University of Sciences &amp; Technology (NUST)  </vt:lpstr>
      <vt:lpstr>DNA Supercoiling</vt:lpstr>
      <vt:lpstr>DNA Supercoiling</vt:lpstr>
      <vt:lpstr>DNA Supercoiling</vt:lpstr>
      <vt:lpstr>Sigma Factor Substitution</vt:lpstr>
      <vt:lpstr>Sigma Factors under different cond.</vt:lpstr>
      <vt:lpstr>Sigma Factor-DNA Contact</vt:lpstr>
      <vt:lpstr>Sigma Factor-Three Domains</vt:lpstr>
      <vt:lpstr>Sigma Factor-DNA Contact</vt:lpstr>
      <vt:lpstr>Sigma Factor-DNA Contact</vt:lpstr>
      <vt:lpstr>Sigma Factor-Cascade</vt:lpstr>
      <vt:lpstr>SPO1 Sigma Factor-Cascade</vt:lpstr>
      <vt:lpstr>SPO1 Sigma Factor-Cascade</vt:lpstr>
      <vt:lpstr>SPO1 Sigma Factor-Cascade</vt:lpstr>
      <vt:lpstr>Bact RNA Pol Terminator</vt:lpstr>
      <vt:lpstr> Two Types of Terminator</vt:lpstr>
      <vt:lpstr>Rho-depended rut site </vt:lpstr>
      <vt:lpstr>Rho-depended</vt:lpstr>
      <vt:lpstr>Rho-depended</vt:lpstr>
      <vt:lpstr>Intrinsic Terminator</vt:lpstr>
      <vt:lpstr>Intrinsic Terminator</vt:lpstr>
      <vt:lpstr>Slide 22</vt:lpstr>
      <vt:lpstr>Promoters &amp; Enhancers</vt:lpstr>
      <vt:lpstr>Eukaryotic Transcription</vt:lpstr>
      <vt:lpstr>Prokaryotic Transcription</vt:lpstr>
      <vt:lpstr>RNA Polyemerases</vt:lpstr>
      <vt:lpstr>Basal Transcription Apparatus </vt:lpstr>
      <vt:lpstr>Enhancers</vt:lpstr>
      <vt:lpstr>Slide 29</vt:lpstr>
      <vt:lpstr>Eukaryotic RNA Pol Sub Units</vt:lpstr>
      <vt:lpstr>Eukaryotic RNA Pol Sub Units</vt:lpstr>
      <vt:lpstr>Slide 32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Peter John M.Phil, PhD Assistant Professor  National University of Sciences &amp; Technology (NUST) NUST Center of Virology &amp; Immunology (NCVI) Rawalpindi</dc:title>
  <dc:creator>.</dc:creator>
  <cp:lastModifiedBy>Admin</cp:lastModifiedBy>
  <cp:revision>723</cp:revision>
  <dcterms:created xsi:type="dcterms:W3CDTF">2008-02-07T06:38:03Z</dcterms:created>
  <dcterms:modified xsi:type="dcterms:W3CDTF">2017-10-23T08:35:14Z</dcterms:modified>
</cp:coreProperties>
</file>